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8" r:id="rId3"/>
    <p:sldId id="269" r:id="rId4"/>
    <p:sldId id="276" r:id="rId5"/>
    <p:sldId id="270" r:id="rId6"/>
    <p:sldId id="271" r:id="rId7"/>
    <p:sldId id="272" r:id="rId8"/>
    <p:sldId id="273" r:id="rId9"/>
    <p:sldId id="274" r:id="rId10"/>
    <p:sldId id="275" r:id="rId11"/>
  </p:sldIdLst>
  <p:sldSz cx="9144000" cy="6858000" type="screen4x3"/>
  <p:notesSz cx="6858000" cy="9144000"/>
  <p:embeddedFontLst>
    <p:embeddedFont>
      <p:font typeface="Sassoon Infant Md" panose="02000603050000020003" pitchFamily="50" charset="0"/>
      <p:regular r:id="rId14"/>
    </p:embeddedFont>
    <p:embeddedFont>
      <p:font typeface="Calibri" panose="020F0502020204030204" pitchFamily="34" charset="0"/>
      <p:regular r:id="rId15"/>
      <p:bold r:id="rId16"/>
      <p:italic r:id="rId17"/>
      <p:boldItalic r:id="rId18"/>
    </p:embeddedFont>
    <p:embeddedFont>
      <p:font typeface="BPreplay" panose="02000503000000020004" pitchFamily="50" charset="0"/>
      <p:regular r:id="rId19"/>
      <p:bold r:id="rId20"/>
      <p:italic r:id="rId21"/>
      <p:boldItalic r:id="rId22"/>
    </p:embeddedFont>
    <p:embeddedFont>
      <p:font typeface="Sassoon Infant Rg" panose="02000503030000020003" pitchFamily="50"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108" d="100"/>
          <a:sy n="108" d="100"/>
        </p:scale>
        <p:origin x="114" y="276"/>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14/04/2016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14/04/2016</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6"/>
                </a:solidFill>
                <a:latin typeface="BPreplay" panose="02000503000000020004" pitchFamily="50" charset="0"/>
              </a:rPr>
              <a:t>Phonics Screening Check</a:t>
            </a:r>
            <a:endParaRPr lang="en-GB" altLang="en-US" sz="5000" b="1" dirty="0">
              <a:solidFill>
                <a:schemeClr val="accent6"/>
              </a:solidFill>
              <a:latin typeface="BPreplay" panose="02000503000000020004" pitchFamily="50" charset="0"/>
            </a:endParaRPr>
          </a:p>
          <a:p>
            <a:pPr algn="ctr">
              <a:defRPr/>
            </a:pPr>
            <a:endParaRPr lang="en-GB" dirty="0"/>
          </a:p>
        </p:txBody>
      </p:sp>
      <p:pic>
        <p:nvPicPr>
          <p:cNvPr id="3"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623888"/>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a:t>
            </a:r>
            <a:r>
              <a:rPr lang="en-GB" altLang="en-US" sz="3200" dirty="0" smtClean="0">
                <a:solidFill>
                  <a:schemeClr val="tx2"/>
                </a:solidFill>
                <a:latin typeface="BPreplay" panose="02000503000000020004" pitchFamily="50" charset="0"/>
              </a:rPr>
              <a:t>Guide for Parents</a:t>
            </a:r>
            <a:endParaRPr lang="en-GB" altLang="en-US" sz="3200" dirty="0">
              <a:solidFill>
                <a:schemeClr val="tx2"/>
              </a:solidFill>
              <a:latin typeface="BPreplay" panose="02000503000000020004" pitchFamily="50" charset="0"/>
            </a:endParaRPr>
          </a:p>
        </p:txBody>
      </p:sp>
      <p:sp>
        <p:nvSpPr>
          <p:cNvPr id="7" name="Rectangle 2"/>
          <p:cNvSpPr>
            <a:spLocks noChangeArrowheads="1"/>
          </p:cNvSpPr>
          <p:nvPr/>
        </p:nvSpPr>
        <p:spPr bwMode="auto">
          <a:xfrm>
            <a:off x="2998653" y="1335858"/>
            <a:ext cx="3146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smtClean="0">
                <a:solidFill>
                  <a:schemeClr val="accent6"/>
                </a:solidFill>
                <a:latin typeface="BPreplay" panose="02000503000000020004" pitchFamily="50" charset="0"/>
              </a:rPr>
              <a:t>Year One</a:t>
            </a:r>
            <a:endParaRPr lang="en-GB" altLang="en-US" sz="5400" dirty="0">
              <a:solidFill>
                <a:schemeClr val="accent6"/>
              </a:solidFill>
              <a:latin typeface="BPreplay" panose="02000503000000020004" pitchFamily="50"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7519" y="3242469"/>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88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01638"/>
            <a:ext cx="2100262" cy="646112"/>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accent6"/>
                </a:solidFill>
                <a:latin typeface="BPreplay" panose="02000503000000020004" pitchFamily="50" charset="0"/>
              </a:rPr>
              <a:t>Chapters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2" name="Rectangle 1">
            <a:hlinkClick r:id="rId2" action="ppaction://hlinksldjump"/>
          </p:cNvPr>
          <p:cNvSpPr/>
          <p:nvPr/>
        </p:nvSpPr>
        <p:spPr>
          <a:xfrm>
            <a:off x="355600" y="1193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1</a:t>
            </a:r>
          </a:p>
          <a:p>
            <a:pPr algn="ctr">
              <a:defRPr/>
            </a:pPr>
            <a:r>
              <a:rPr lang="en-GB" sz="2000" dirty="0" smtClean="0">
                <a:solidFill>
                  <a:schemeClr val="accent6"/>
                </a:solidFill>
                <a:latin typeface="BPreplay" panose="02000503000000020004" pitchFamily="50" charset="0"/>
              </a:rPr>
              <a:t>What </a:t>
            </a:r>
            <a:r>
              <a:rPr lang="en-GB" sz="2000" dirty="0">
                <a:solidFill>
                  <a:schemeClr val="accent6"/>
                </a:solidFill>
                <a:latin typeface="BPreplay" panose="02000503000000020004" pitchFamily="50" charset="0"/>
              </a:rPr>
              <a:t>is Phonics?</a:t>
            </a:r>
          </a:p>
        </p:txBody>
      </p:sp>
      <p:sp>
        <p:nvSpPr>
          <p:cNvPr id="14" name="Rectangle 13">
            <a:hlinkClick r:id="rId3" action="ppaction://hlinksldjump"/>
          </p:cNvPr>
          <p:cNvSpPr/>
          <p:nvPr/>
        </p:nvSpPr>
        <p:spPr>
          <a:xfrm>
            <a:off x="3217863" y="1193800"/>
            <a:ext cx="2706687"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2</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is the Phonics Screening Check?</a:t>
            </a:r>
          </a:p>
        </p:txBody>
      </p:sp>
      <p:sp>
        <p:nvSpPr>
          <p:cNvPr id="15" name="Rectangle 14">
            <a:hlinkClick r:id="rId4" action="ppaction://hlinksldjump"/>
          </p:cNvPr>
          <p:cNvSpPr/>
          <p:nvPr/>
        </p:nvSpPr>
        <p:spPr>
          <a:xfrm>
            <a:off x="6081713" y="1193800"/>
            <a:ext cx="2705100" cy="1421104"/>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36000" bIns="144000" anchor="t">
            <a:spAutoFit/>
          </a:bodyPr>
          <a:lstStyle/>
          <a:p>
            <a:pPr algn="ctr">
              <a:defRPr/>
            </a:pPr>
            <a:r>
              <a:rPr lang="en-GB" sz="2400" b="1" dirty="0" smtClean="0">
                <a:solidFill>
                  <a:schemeClr val="accent6"/>
                </a:solidFill>
                <a:latin typeface="BPreplay" panose="02000503000000020004" pitchFamily="50" charset="0"/>
              </a:rPr>
              <a:t>3</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Happens During the </a:t>
            </a:r>
            <a:r>
              <a:rPr lang="en-GB" sz="2000" dirty="0" smtClean="0">
                <a:solidFill>
                  <a:schemeClr val="accent6"/>
                </a:solidFill>
                <a:latin typeface="BPreplay" panose="02000503000000020004" pitchFamily="50" charset="0"/>
              </a:rPr>
              <a:t>Screening?</a:t>
            </a:r>
            <a:endParaRPr lang="en-GB" sz="2000" dirty="0">
              <a:solidFill>
                <a:schemeClr val="accent6"/>
              </a:solidFill>
              <a:latin typeface="BPreplay" panose="02000503000000020004" pitchFamily="50" charset="0"/>
            </a:endParaRPr>
          </a:p>
        </p:txBody>
      </p:sp>
      <p:sp>
        <p:nvSpPr>
          <p:cNvPr id="24" name="Rectangle 23">
            <a:hlinkClick r:id="rId5" action="ppaction://hlinksldjump"/>
          </p:cNvPr>
          <p:cNvSpPr/>
          <p:nvPr/>
        </p:nvSpPr>
        <p:spPr>
          <a:xfrm>
            <a:off x="358775"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4</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Pseudo Words (Nonsense words)</a:t>
            </a:r>
          </a:p>
        </p:txBody>
      </p:sp>
      <p:sp>
        <p:nvSpPr>
          <p:cNvPr id="25" name="Rectangle 24">
            <a:hlinkClick r:id="rId6" action="ppaction://hlinksldjump"/>
          </p:cNvPr>
          <p:cNvSpPr/>
          <p:nvPr/>
        </p:nvSpPr>
        <p:spPr>
          <a:xfrm>
            <a:off x="3221038"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5</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Reporting to Parents</a:t>
            </a:r>
          </a:p>
        </p:txBody>
      </p:sp>
      <p:sp>
        <p:nvSpPr>
          <p:cNvPr id="26" name="Rectangle 25">
            <a:hlinkClick r:id="rId7" action="ppaction://hlinksldjump"/>
          </p:cNvPr>
          <p:cNvSpPr/>
          <p:nvPr/>
        </p:nvSpPr>
        <p:spPr>
          <a:xfrm>
            <a:off x="6083300" y="2781300"/>
            <a:ext cx="2706688"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6</a:t>
            </a:r>
          </a:p>
          <a:p>
            <a:pPr algn="ctr">
              <a:defRPr/>
            </a:pPr>
            <a:r>
              <a:rPr lang="en-GB" sz="2000" dirty="0" smtClean="0">
                <a:solidFill>
                  <a:schemeClr val="accent6"/>
                </a:solidFill>
                <a:latin typeface="BPreplay" panose="02000503000000020004" pitchFamily="50" charset="0"/>
              </a:rPr>
              <a:t>How Are </a:t>
            </a:r>
            <a:r>
              <a:rPr lang="en-GB" sz="2000" dirty="0" smtClean="0">
                <a:solidFill>
                  <a:schemeClr val="accent6"/>
                </a:solidFill>
                <a:latin typeface="BPreplay" panose="02000503000000020004" pitchFamily="50" charset="0"/>
              </a:rPr>
              <a:t>the </a:t>
            </a:r>
            <a:r>
              <a:rPr lang="en-GB" sz="2000" dirty="0" smtClean="0">
                <a:solidFill>
                  <a:schemeClr val="accent6"/>
                </a:solidFill>
                <a:latin typeface="BPreplay" panose="02000503000000020004" pitchFamily="50" charset="0"/>
              </a:rPr>
              <a:t>Results Used?</a:t>
            </a:r>
            <a:endParaRPr lang="en-GB" sz="2000" dirty="0">
              <a:solidFill>
                <a:schemeClr val="accent6"/>
              </a:solidFill>
              <a:latin typeface="BPreplay" panose="02000503000000020004" pitchFamily="50" charset="0"/>
            </a:endParaRPr>
          </a:p>
        </p:txBody>
      </p:sp>
      <p:sp>
        <p:nvSpPr>
          <p:cNvPr id="27" name="Rectangle 26">
            <a:hlinkClick r:id="rId8" action="ppaction://hlinksldjump"/>
          </p:cNvPr>
          <p:cNvSpPr/>
          <p:nvPr/>
        </p:nvSpPr>
        <p:spPr>
          <a:xfrm>
            <a:off x="3219450" y="4368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400" b="1" dirty="0" smtClean="0">
                <a:solidFill>
                  <a:schemeClr val="accent6"/>
                </a:solidFill>
                <a:latin typeface="BPreplay" panose="02000503000000020004" pitchFamily="50" charset="0"/>
              </a:rPr>
              <a:t>7</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How Can I Help My Child </a:t>
            </a:r>
            <a:r>
              <a:rPr lang="en-GB" sz="2000" dirty="0" smtClean="0">
                <a:solidFill>
                  <a:schemeClr val="accent6"/>
                </a:solidFill>
                <a:latin typeface="BPreplay" panose="02000503000000020004" pitchFamily="50" charset="0"/>
              </a:rPr>
              <a:t>at </a:t>
            </a:r>
            <a:r>
              <a:rPr lang="en-GB" sz="2000" dirty="0">
                <a:solidFill>
                  <a:schemeClr val="accent6"/>
                </a:solidFill>
                <a:latin typeface="BPreplay" panose="02000503000000020004" pitchFamily="50" charset="0"/>
              </a:rPr>
              <a:t>Home?</a:t>
            </a:r>
          </a:p>
        </p:txBody>
      </p:sp>
      <p:pic>
        <p:nvPicPr>
          <p:cNvPr id="3086"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22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BPreplay" panose="02000503000000020004" pitchFamily="50" charset="0"/>
              </a:rPr>
              <a:t>Children begin to learn phonics (sounds) in </a:t>
            </a:r>
            <a:r>
              <a:rPr lang="en-GB" dirty="0" smtClean="0">
                <a:solidFill>
                  <a:schemeClr val="tx1"/>
                </a:solidFill>
                <a:latin typeface="BPreplay" panose="02000503000000020004" pitchFamily="50" charset="0"/>
              </a:rPr>
              <a:t>early years, </a:t>
            </a:r>
            <a:r>
              <a:rPr lang="en-GB" dirty="0">
                <a:solidFill>
                  <a:schemeClr val="tx1"/>
                </a:solidFill>
                <a:latin typeface="BPreplay" panose="02000503000000020004" pitchFamily="50" charset="0"/>
              </a:rPr>
              <a:t>both </a:t>
            </a:r>
            <a:r>
              <a:rPr lang="en-GB" dirty="0" smtClean="0">
                <a:solidFill>
                  <a:schemeClr val="tx1"/>
                </a:solidFill>
                <a:latin typeface="BPreplay" panose="02000503000000020004" pitchFamily="50" charset="0"/>
              </a:rPr>
              <a:t>nursery </a:t>
            </a:r>
            <a:r>
              <a:rPr lang="en-GB" dirty="0">
                <a:solidFill>
                  <a:schemeClr val="tx1"/>
                </a:solidFill>
                <a:latin typeface="BPreplay" panose="02000503000000020004" pitchFamily="50" charset="0"/>
              </a:rPr>
              <a:t>and </a:t>
            </a:r>
            <a:r>
              <a:rPr lang="en-GB" dirty="0" smtClean="0">
                <a:solidFill>
                  <a:schemeClr val="tx1"/>
                </a:solidFill>
                <a:latin typeface="BPreplay" panose="02000503000000020004" pitchFamily="50" charset="0"/>
              </a:rPr>
              <a:t>reception</a:t>
            </a:r>
            <a:r>
              <a:rPr lang="en-GB" dirty="0">
                <a:solidFill>
                  <a:schemeClr val="tx1"/>
                </a:solidFill>
                <a:latin typeface="BPreplay" panose="02000503000000020004" pitchFamily="50" charset="0"/>
              </a:rPr>
              <a:t>. Once children begin learning sounds, these sounds are used orally to identify and make words. They will then </a:t>
            </a:r>
            <a:r>
              <a:rPr lang="en-GB" dirty="0" smtClean="0">
                <a:solidFill>
                  <a:schemeClr val="tx1"/>
                </a:solidFill>
                <a:latin typeface="BPreplay" panose="02000503000000020004" pitchFamily="50" charset="0"/>
              </a:rPr>
              <a:t>begin </a:t>
            </a:r>
            <a:r>
              <a:rPr lang="en-GB" dirty="0">
                <a:solidFill>
                  <a:schemeClr val="tx1"/>
                </a:solidFill>
                <a:latin typeface="BPreplay" panose="02000503000000020004" pitchFamily="50" charset="0"/>
              </a:rPr>
              <a:t>to learn the letters which make each of the sounds and these are used to read and spell words.</a:t>
            </a:r>
            <a:endParaRPr lang="en-GB" dirty="0" smtClean="0">
              <a:solidFill>
                <a:schemeClr val="tx1"/>
              </a:solidFill>
              <a:latin typeface="BPreplay" panose="02000503000000020004" pitchFamily="50" charset="0"/>
            </a:endParaRPr>
          </a:p>
          <a:p>
            <a:pPr algn="just">
              <a:defRPr/>
            </a:pPr>
            <a:endParaRPr lang="en-GB" dirty="0">
              <a:solidFill>
                <a:schemeClr val="tx1"/>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Once children begin learning sounds, these sounds are used orally to identify and make words. They will then </a:t>
            </a:r>
            <a:r>
              <a:rPr lang="en-GB" dirty="0" smtClean="0">
                <a:solidFill>
                  <a:schemeClr val="bg2">
                    <a:lumMod val="10000"/>
                  </a:schemeClr>
                </a:solidFill>
                <a:latin typeface="BPreplay" panose="02000503000000020004" pitchFamily="50" charset="0"/>
              </a:rPr>
              <a:t>begin </a:t>
            </a:r>
            <a:r>
              <a:rPr lang="en-GB" dirty="0">
                <a:solidFill>
                  <a:schemeClr val="bg2">
                    <a:lumMod val="10000"/>
                  </a:schemeClr>
                </a:solidFill>
                <a:latin typeface="BPreplay" panose="02000503000000020004" pitchFamily="50" charset="0"/>
              </a:rPr>
              <a:t>to learn the letters which make each of the sounds and these are used to read and spell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37561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988" y="4174067"/>
            <a:ext cx="1783062" cy="2542646"/>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endParaRPr lang="en-GB" dirty="0" smtClean="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a:p>
            <a:pPr algn="just">
              <a:defRPr/>
            </a:pPr>
            <a:r>
              <a:rPr lang="en-GB" dirty="0" err="1" smtClean="0">
                <a:solidFill>
                  <a:schemeClr val="bg2">
                    <a:lumMod val="10000"/>
                  </a:schemeClr>
                </a:solidFill>
                <a:latin typeface="BPreplay" panose="02000503000000020004" pitchFamily="50" charset="0"/>
              </a:rPr>
              <a:t>Headteachers</a:t>
            </a:r>
            <a:r>
              <a:rPr lang="en-GB" dirty="0" smtClean="0">
                <a:solidFill>
                  <a:schemeClr val="bg2">
                    <a:lumMod val="10000"/>
                  </a:schemeClr>
                </a:solidFill>
                <a:latin typeface="BPreplay" panose="02000503000000020004" pitchFamily="50" charset="0"/>
              </a:rPr>
              <a:t> </a:t>
            </a:r>
            <a:r>
              <a:rPr lang="en-GB" dirty="0">
                <a:solidFill>
                  <a:schemeClr val="bg2">
                    <a:lumMod val="10000"/>
                  </a:schemeClr>
                </a:solidFill>
                <a:latin typeface="BPreplay" panose="02000503000000020004" pitchFamily="50" charset="0"/>
              </a:rPr>
              <a:t>should decide whether it is appropriate for each of their pupils to take the phonics screening check. The phonics screening check is designed to confirm whether individual children have </a:t>
            </a:r>
            <a:r>
              <a:rPr lang="en-GB" dirty="0" smtClean="0">
                <a:solidFill>
                  <a:schemeClr val="bg2">
                    <a:lumMod val="10000"/>
                  </a:schemeClr>
                </a:solidFill>
                <a:latin typeface="BPreplay" panose="02000503000000020004" pitchFamily="50" charset="0"/>
              </a:rPr>
              <a:t>learnt phonic </a:t>
            </a:r>
            <a:r>
              <a:rPr lang="en-GB" dirty="0">
                <a:solidFill>
                  <a:schemeClr val="bg2">
                    <a:lumMod val="10000"/>
                  </a:schemeClr>
                </a:solidFill>
                <a:latin typeface="BPreplay" panose="02000503000000020004" pitchFamily="50" charset="0"/>
              </a:rPr>
              <a:t>decoding and blending skills to an appropriate standard.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r>
              <a:rPr lang="en-GB" altLang="en-US" sz="3600" dirty="0" smtClean="0">
                <a:solidFill>
                  <a:schemeClr val="accent6"/>
                </a:solidFill>
                <a:latin typeface="BPreplay" panose="02000503000000020004" pitchFamily="50" charset="0"/>
              </a:rPr>
              <a:t>?</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a:t>
            </a:r>
            <a:r>
              <a:rPr lang="en-GB" dirty="0" smtClean="0">
                <a:solidFill>
                  <a:schemeClr val="bg2">
                    <a:lumMod val="10000"/>
                  </a:schemeClr>
                </a:solidFill>
                <a:latin typeface="BPreplay" panose="02000503000000020004" pitchFamily="50" charset="0"/>
              </a:rPr>
              <a:t>one-to-one </a:t>
            </a:r>
            <a:r>
              <a:rPr lang="en-GB" dirty="0">
                <a:solidFill>
                  <a:schemeClr val="bg2">
                    <a:lumMod val="10000"/>
                  </a:schemeClr>
                </a:solidFill>
                <a:latin typeface="BPreplay" panose="02000503000000020004" pitchFamily="50" charset="0"/>
              </a:rPr>
              <a:t>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2494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Pseudo Words (Nonsense </a:t>
            </a:r>
            <a:r>
              <a:rPr lang="en-GB" altLang="en-US" sz="3600" dirty="0" smtClean="0">
                <a:solidFill>
                  <a:schemeClr val="accent6"/>
                </a:solidFill>
                <a:latin typeface="BPreplay" panose="02000503000000020004" pitchFamily="50" charset="0"/>
              </a:rPr>
              <a:t>Words</a:t>
            </a:r>
            <a:r>
              <a:rPr lang="en-GB" altLang="en-US" sz="3600" dirty="0">
                <a:solidFill>
                  <a:schemeClr val="accent6"/>
                </a:solidFill>
                <a:latin typeface="BPreplay" panose="02000503000000020004" pitchFamily="50" charset="0"/>
              </a:rPr>
              <a:t>)</a:t>
            </a: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105389"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a:t>
            </a:r>
            <a:r>
              <a:rPr lang="en-GB" altLang="en-US" sz="3600" dirty="0" smtClean="0">
                <a:solidFill>
                  <a:schemeClr val="accent6"/>
                </a:solidFill>
                <a:latin typeface="BPreplay" panose="02000503000000020004" pitchFamily="50" charset="0"/>
              </a:rPr>
              <a:t>Are the </a:t>
            </a:r>
            <a:r>
              <a:rPr lang="en-GB" altLang="en-US" sz="3600" dirty="0">
                <a:solidFill>
                  <a:schemeClr val="accent6"/>
                </a:solidFill>
                <a:latin typeface="BPreplay" panose="02000503000000020004" pitchFamily="50" charset="0"/>
              </a:rPr>
              <a:t>Results Used?</a:t>
            </a:r>
          </a:p>
        </p:txBody>
      </p:sp>
      <p:pic>
        <p:nvPicPr>
          <p:cNvPr id="3"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086" y="2929467"/>
            <a:ext cx="2123828" cy="2667529"/>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Read as much as possible to and with your </a:t>
            </a:r>
            <a:r>
              <a:rPr lang="en-GB" dirty="0" smtClean="0">
                <a:solidFill>
                  <a:schemeClr val="bg2">
                    <a:lumMod val="10000"/>
                  </a:schemeClr>
                </a:solidFill>
                <a:latin typeface="BPreplay" panose="02000503000000020004" pitchFamily="50" charset="0"/>
              </a:rPr>
              <a:t>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 get them to have a ‘good guess</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a:t>
            </a:r>
            <a:r>
              <a:rPr lang="en-GB" err="1">
                <a:solidFill>
                  <a:schemeClr val="bg2">
                    <a:lumMod val="10000"/>
                  </a:schemeClr>
                </a:solidFill>
                <a:latin typeface="BPreplay" panose="02000503000000020004" pitchFamily="50" charset="0"/>
              </a:rPr>
              <a:t>been</a:t>
            </a:r>
            <a:r>
              <a:rPr lang="en-GB" smtClean="0">
                <a:solidFill>
                  <a:schemeClr val="bg2">
                    <a:lumMod val="10000"/>
                  </a:schemeClr>
                </a:solidFill>
                <a:latin typeface="BPreplay" panose="02000503000000020004" pitchFamily="50" charset="0"/>
              </a:rPr>
              <a:t>. Next </a:t>
            </a:r>
            <a:r>
              <a:rPr lang="en-GB" dirty="0">
                <a:solidFill>
                  <a:schemeClr val="bg2">
                    <a:lumMod val="10000"/>
                  </a:schemeClr>
                </a:solidFill>
                <a:latin typeface="BPreplay" panose="02000503000000020004" pitchFamily="50" charset="0"/>
              </a:rPr>
              <a:t>move your finger under the whole word as you say it</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Discuss the meaning of words if your child does not know what they have read.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r>
            <a:r>
              <a:rPr lang="en-GB" altLang="en-US" sz="3600" smtClean="0">
                <a:solidFill>
                  <a:schemeClr val="accent6"/>
                </a:solidFill>
                <a:latin typeface="BPreplay" panose="02000503000000020004" pitchFamily="50" charset="0"/>
              </a:rPr>
              <a:t>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TotalTime>
  <Words>656</Words>
  <Application>Microsoft Office PowerPoint</Application>
  <PresentationFormat>On-screen Show (4:3)</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Sassoon Infant Md</vt:lpstr>
      <vt:lpstr>Calibri</vt:lpstr>
      <vt:lpstr>BPreplay</vt:lpstr>
      <vt:lpstr>Sassoon Infant Rg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Twinkl</cp:lastModifiedBy>
  <cp:revision>122</cp:revision>
  <dcterms:created xsi:type="dcterms:W3CDTF">2014-10-01T16:09:27Z</dcterms:created>
  <dcterms:modified xsi:type="dcterms:W3CDTF">2016-04-14T11:56:38Z</dcterms:modified>
</cp:coreProperties>
</file>