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869" r:id="rId1"/>
  </p:sldMasterIdLst>
  <p:notesMasterIdLst>
    <p:notesMasterId r:id="rId24"/>
  </p:notesMasterIdLst>
  <p:handoutMasterIdLst>
    <p:handoutMasterId r:id="rId25"/>
  </p:handoutMasterIdLst>
  <p:sldIdLst>
    <p:sldId id="256" r:id="rId2"/>
    <p:sldId id="257" r:id="rId3"/>
    <p:sldId id="258" r:id="rId4"/>
    <p:sldId id="259" r:id="rId5"/>
    <p:sldId id="274" r:id="rId6"/>
    <p:sldId id="260" r:id="rId7"/>
    <p:sldId id="275" r:id="rId8"/>
    <p:sldId id="276" r:id="rId9"/>
    <p:sldId id="277" r:id="rId10"/>
    <p:sldId id="288" r:id="rId11"/>
    <p:sldId id="267" r:id="rId12"/>
    <p:sldId id="262" r:id="rId13"/>
    <p:sldId id="281" r:id="rId14"/>
    <p:sldId id="264" r:id="rId15"/>
    <p:sldId id="265" r:id="rId16"/>
    <p:sldId id="284" r:id="rId17"/>
    <p:sldId id="287" r:id="rId18"/>
    <p:sldId id="266" r:id="rId19"/>
    <p:sldId id="270" r:id="rId20"/>
    <p:sldId id="290" r:id="rId21"/>
    <p:sldId id="289" r:id="rId22"/>
    <p:sldId id="280" r:id="rId2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2400" i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i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i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i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i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umimoji="1" sz="2400" i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umimoji="1" sz="2400" i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umimoji="1" sz="2400" i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umimoji="1" sz="2400" i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  <p:clrMru>
    <a:srgbClr val="FFFFFF"/>
    <a:srgbClr val="FF7C80"/>
    <a:srgbClr val="FF9966"/>
    <a:srgbClr val="FFCC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709" autoAdjust="0"/>
  </p:normalViewPr>
  <p:slideViewPr>
    <p:cSldViewPr>
      <p:cViewPr>
        <p:scale>
          <a:sx n="50" d="100"/>
          <a:sy n="50" d="100"/>
        </p:scale>
        <p:origin x="-1044" y="3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38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184"/>
    </p:cViewPr>
  </p:sorterViewPr>
  <p:notesViewPr>
    <p:cSldViewPr>
      <p:cViewPr varScale="1">
        <p:scale>
          <a:sx n="40" d="100"/>
          <a:sy n="40" d="100"/>
        </p:scale>
        <p:origin x="-1488" y="-9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200" i="0">
                <a:effectLst/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/>
              <a:t>Brook Primary School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200" i="0">
                <a:effectLst/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200" i="0">
                <a:effectLst/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/>
              <a:t>Information for Parents on Key Stage 2 SATs</a:t>
            </a:r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 i="0">
                <a:effectLst/>
                <a:latin typeface="Times New Roman" pitchFamily="18" charset="0"/>
              </a:defRPr>
            </a:lvl1pPr>
          </a:lstStyle>
          <a:p>
            <a:pPr>
              <a:defRPr/>
            </a:pPr>
            <a:fld id="{28C69588-39AB-4E77-B253-05E6FF53291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/>
              </a:defRPr>
            </a:lvl1pPr>
          </a:lstStyle>
          <a:p>
            <a:pPr>
              <a:defRPr/>
            </a:pPr>
            <a:r>
              <a:rPr lang="en-US"/>
              <a:t>*</a:t>
            </a:r>
            <a:endParaRPr lang="en-US" sz="120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/>
              </a:defRPr>
            </a:lvl1pPr>
          </a:lstStyle>
          <a:p>
            <a:pPr>
              <a:defRPr/>
            </a:pPr>
            <a:r>
              <a:rPr lang="en-US"/>
              <a:t>07/16/96</a:t>
            </a:r>
            <a:endParaRPr lang="en-US" sz="120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7652" name="Rectangle 4"/>
          <p:cNvSpPr>
            <a:spLocks noChangeArrowheads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>
              <a:defRPr sz="1000">
                <a:effectLst/>
              </a:defRPr>
            </a:lvl1pPr>
          </a:lstStyle>
          <a:p>
            <a:pPr>
              <a:defRPr/>
            </a:pPr>
            <a:r>
              <a:rPr lang="en-US"/>
              <a:t>*</a:t>
            </a:r>
            <a:endParaRPr lang="en-US" sz="120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>
              <a:defRPr sz="1000">
                <a:effectLst/>
              </a:defRPr>
            </a:lvl1pPr>
          </a:lstStyle>
          <a:p>
            <a:pPr>
              <a:defRPr/>
            </a:pPr>
            <a:r>
              <a:rPr lang="en-US"/>
              <a:t>##</a:t>
            </a:r>
            <a:endParaRPr lang="en-US" sz="120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*</a:t>
            </a:r>
            <a:endParaRPr lang="en-US" sz="120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07/16/96</a:t>
            </a:r>
            <a:endParaRPr lang="en-US" sz="120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*</a:t>
            </a:r>
            <a:endParaRPr lang="en-US" sz="120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##</a:t>
            </a:r>
            <a:endParaRPr lang="en-US" sz="120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8678" name="Rectangle 1026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9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36543-4A85-4969-89EF-375ED40F17C5}" type="datetime3">
              <a:rPr lang="en-US"/>
              <a:pPr>
                <a:defRPr/>
              </a:pPr>
              <a:t>14 December 2014</a:t>
            </a:fld>
            <a:endParaRPr 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4BF6A4-795D-4723-BF31-8F842221FC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746296-297F-4D90-BE18-C922089F6BE7}" type="datetime3">
              <a:rPr lang="en-US"/>
              <a:pPr>
                <a:defRPr/>
              </a:pPr>
              <a:t>14 December 2014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D4E321-4B15-4B97-91DF-BA8DA48F6E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D0C98F-F124-4466-B762-526BB32D8DCA}" type="datetime3">
              <a:rPr lang="en-US"/>
              <a:pPr>
                <a:defRPr/>
              </a:pPr>
              <a:t>14 December 2014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A861E3-D1A0-4DA1-92C6-09FF17FB24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762000"/>
            <a:ext cx="7772400" cy="11620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143000" y="2209800"/>
            <a:ext cx="7772400" cy="3733800"/>
          </a:xfrm>
        </p:spPr>
        <p:txBody>
          <a:bodyPr>
            <a:normAutofit/>
          </a:bodyPr>
          <a:lstStyle/>
          <a:p>
            <a:pPr lvl="0"/>
            <a:endParaRPr lang="en-GB" noProof="0" smtClean="0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A17852-BAEB-4911-AC55-03F4FF2F040A}" type="datetime3">
              <a:rPr lang="en-US"/>
              <a:pPr>
                <a:defRPr/>
              </a:pPr>
              <a:t>14 December 2014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FA3648-7548-436B-967A-D8A21CCF3C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244836-C2DF-4929-9A14-03510173511F}" type="datetime3">
              <a:rPr lang="en-US"/>
              <a:pPr>
                <a:defRPr/>
              </a:pPr>
              <a:t>14 December 2014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1D2000-1734-47E3-B457-7207221E66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37203E-5E19-45C3-8A5F-7A738D61B525}" type="datetime3">
              <a:rPr lang="en-US"/>
              <a:pPr>
                <a:defRPr/>
              </a:pPr>
              <a:t>14 December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3ED74F-102F-49E3-91CD-86C5AC828E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770BEE-514C-41FE-8992-9C5FF30C1DC9}" type="datetime3">
              <a:rPr lang="en-US"/>
              <a:pPr>
                <a:defRPr/>
              </a:pPr>
              <a:t>14 December 2014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B8C7AA-ED99-4396-9D62-292426D266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397211-842E-4566-A3BA-8455B43A2D8E}" type="datetime3">
              <a:rPr lang="en-US"/>
              <a:pPr>
                <a:defRPr/>
              </a:pPr>
              <a:t>14 December 2014</a:t>
            </a:fld>
            <a:endParaRPr lang="en-US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934AED-8C2A-48CE-8327-FAB098808B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99C567-31B2-4FFF-A0B0-A6BE5A2C4250}" type="datetime3">
              <a:rPr lang="en-US"/>
              <a:pPr>
                <a:defRPr/>
              </a:pPr>
              <a:t>14 December 2014</a:t>
            </a:fld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7BFC50-1C5B-444C-8F4A-FEE3D4AB39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C059D9-E566-4664-9B35-45AFD7CEE945}" type="datetime3">
              <a:rPr lang="en-US"/>
              <a:pPr>
                <a:defRPr/>
              </a:pPr>
              <a:t>14 December 2014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B50E2E-178E-4513-9963-875177EEA3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599BAA-22D7-42A3-8637-60650364E9CB}" type="datetime3">
              <a:rPr lang="en-US"/>
              <a:pPr>
                <a:defRPr/>
              </a:pPr>
              <a:t>14 December 2014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8315F8-3A6B-4B16-9FEA-80CB21CC33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kumimoji="0" lang="en-US"/>
          </a:p>
        </p:txBody>
      </p:sp>
      <p:sp>
        <p:nvSpPr>
          <p:cNvPr id="6" name="Right Triangle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kumimoji="0" lang="en-US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kumimoji="0" lang="en-US">
              <a:latin typeface="+mn-lt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kumimoji="0" lang="en-US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5B561C-5E98-42E4-8BB2-DFB8CD598EED}" type="datetime3">
              <a:rPr lang="en-US"/>
              <a:pPr>
                <a:defRPr/>
              </a:pPr>
              <a:t>14 December 2014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77A635-4E7A-42C4-AA7E-7584ACD8CE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kumimoji="0" lang="en-US">
              <a:latin typeface="+mn-lt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kumimoji="0" lang="en-US">
              <a:latin typeface="+mn-lt"/>
            </a:endParaRPr>
          </a:p>
        </p:txBody>
      </p:sp>
      <p:sp>
        <p:nvSpPr>
          <p:cNvPr id="4100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101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56C66676-80AC-48B2-9F51-0DAF2C834503}" type="datetime3">
              <a:rPr lang="en-US"/>
              <a:pPr>
                <a:defRPr/>
              </a:pPr>
              <a:t>14 December 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44453D8A-02BC-493D-83F8-B54D68DC97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4105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15" r:id="rId1"/>
    <p:sldLayoutId id="2147484006" r:id="rId2"/>
    <p:sldLayoutId id="2147484016" r:id="rId3"/>
    <p:sldLayoutId id="2147484007" r:id="rId4"/>
    <p:sldLayoutId id="2147484008" r:id="rId5"/>
    <p:sldLayoutId id="2147484009" r:id="rId6"/>
    <p:sldLayoutId id="2147484010" r:id="rId7"/>
    <p:sldLayoutId id="2147484011" r:id="rId8"/>
    <p:sldLayoutId id="2147484017" r:id="rId9"/>
    <p:sldLayoutId id="2147484012" r:id="rId10"/>
    <p:sldLayoutId id="2147484013" r:id="rId11"/>
    <p:sldLayoutId id="2147484014" r:id="rId12"/>
  </p:sldLayoutIdLst>
  <p:transition>
    <p:fade/>
  </p:transition>
  <p:hf sldNum="0"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352800" y="4572000"/>
            <a:ext cx="5029200" cy="12954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/>
                </a:solidFill>
              </a:rPr>
              <a:t>Information for Parents on Key Stage 2 SATs</a:t>
            </a:r>
            <a:endParaRPr lang="en-US" dirty="0" smtClean="0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7" name="Picture 6" descr="F:\logopicture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39752" y="1340768"/>
            <a:ext cx="5904656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6000" dirty="0" smtClean="0">
                <a:solidFill>
                  <a:schemeClr val="tx2"/>
                </a:solidFill>
              </a:rPr>
              <a:t>What do the tests involve?</a:t>
            </a:r>
            <a:endParaRPr lang="en-GB" dirty="0"/>
          </a:p>
        </p:txBody>
      </p:sp>
      <p:sp>
        <p:nvSpPr>
          <p:cNvPr id="16387" name="Subtitle 2"/>
          <p:cNvSpPr>
            <a:spLocks noGrp="1"/>
          </p:cNvSpPr>
          <p:nvPr>
            <p:ph type="subTitle" idx="1"/>
          </p:nvPr>
        </p:nvSpPr>
        <p:spPr>
          <a:xfrm>
            <a:off x="533400" y="3228975"/>
            <a:ext cx="7854950" cy="1752600"/>
          </a:xfrm>
        </p:spPr>
        <p:txBody>
          <a:bodyPr/>
          <a:lstStyle/>
          <a:p>
            <a:pPr marR="0" eaLnBrk="1" hangingPunct="1"/>
            <a:endParaRPr lang="en-GB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57445E1F-F1D2-4F95-8430-F351580CBD24}" type="datetime3">
              <a:rPr lang="en-US"/>
              <a:pPr>
                <a:defRPr/>
              </a:pPr>
              <a:t>14 December 2014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7200" b="1" smtClean="0">
                <a:solidFill>
                  <a:schemeClr val="tx1"/>
                </a:solidFill>
              </a:rPr>
              <a:t>ENGLISH</a:t>
            </a:r>
            <a:endParaRPr lang="en-GB" smtClean="0"/>
          </a:p>
        </p:txBody>
      </p:sp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27BC9942-9541-4143-A32A-A3E7E32C7DE5}" type="datetime3">
              <a:rPr lang="en-US"/>
              <a:pPr>
                <a:defRPr/>
              </a:pPr>
              <a:t>14 December 2014</a:t>
            </a:fld>
            <a:endParaRPr lang="en-US"/>
          </a:p>
        </p:txBody>
      </p:sp>
      <p:grpSp>
        <p:nvGrpSpPr>
          <p:cNvPr id="17412" name="Group 17"/>
          <p:cNvGrpSpPr>
            <a:grpSpLocks/>
          </p:cNvGrpSpPr>
          <p:nvPr/>
        </p:nvGrpSpPr>
        <p:grpSpPr bwMode="auto">
          <a:xfrm>
            <a:off x="5334000" y="1447800"/>
            <a:ext cx="3124200" cy="3352800"/>
            <a:chOff x="3360" y="912"/>
            <a:chExt cx="1968" cy="2112"/>
          </a:xfrm>
        </p:grpSpPr>
        <p:pic>
          <p:nvPicPr>
            <p:cNvPr id="17413" name="Picture 14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360" y="912"/>
              <a:ext cx="816" cy="8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7414" name="Picture 15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936" y="1584"/>
              <a:ext cx="768" cy="7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7415" name="Picture 16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560" y="2256"/>
              <a:ext cx="768" cy="7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533400"/>
            <a:ext cx="7772400" cy="5334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smtClean="0"/>
              <a:t>Reading Comprehension	</a:t>
            </a:r>
            <a:endParaRPr lang="en-US" smtClean="0"/>
          </a:p>
        </p:txBody>
      </p:sp>
      <p:sp>
        <p:nvSpPr>
          <p:cNvPr id="2052" name="Rectangle 3"/>
          <p:cNvSpPr>
            <a:spLocks noGrp="1" noChangeArrowheads="1"/>
          </p:cNvSpPr>
          <p:nvPr>
            <p:ph idx="1"/>
          </p:nvPr>
        </p:nvSpPr>
        <p:spPr>
          <a:xfrm>
            <a:off x="1143000" y="1052513"/>
            <a:ext cx="7772400" cy="4891087"/>
          </a:xfrm>
        </p:spPr>
        <p:txBody>
          <a:bodyPr/>
          <a:lstStyle/>
          <a:p>
            <a:r>
              <a:rPr lang="en-GB" sz="2800" smtClean="0"/>
              <a:t>The reading test was changed in 2014. This year, as last year,  the texts in the levels 3-5 English reading booklet will not be linked by a theme. The booklet will contain three or four texts. The least demanding text will come first with the following texts increasing in level of difficulty.</a:t>
            </a:r>
          </a:p>
          <a:p>
            <a:r>
              <a:rPr lang="en-GB" sz="2800" smtClean="0"/>
              <a:t>Instead of being given 15 minutes reading time and 45 minutes to answer the questions, children will have a total of one hour to read the texts and complete the questions at their own pace.</a:t>
            </a:r>
          </a:p>
          <a:p>
            <a:pPr eaLnBrk="1" hangingPunct="1"/>
            <a:endParaRPr lang="en-US" smtClean="0"/>
          </a:p>
        </p:txBody>
      </p:sp>
      <p:sp>
        <p:nvSpPr>
          <p:cNvPr id="6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7EAFF437-34D1-4186-B8F8-3C942686F849}" type="datetime3">
              <a:rPr lang="en-US"/>
              <a:pPr>
                <a:defRPr/>
              </a:pPr>
              <a:t>14 December 2014</a:t>
            </a:fld>
            <a:endParaRPr lang="en-US"/>
          </a:p>
        </p:txBody>
      </p:sp>
      <p:graphicFrame>
        <p:nvGraphicFramePr>
          <p:cNvPr id="2050" name="Rectangle 4"/>
          <p:cNvGraphicFramePr>
            <a:graphicFrameLocks/>
          </p:cNvGraphicFramePr>
          <p:nvPr/>
        </p:nvGraphicFramePr>
        <p:xfrm>
          <a:off x="1547813" y="1196975"/>
          <a:ext cx="6096000" cy="4064000"/>
        </p:xfrm>
        <a:graphic>
          <a:graphicData uri="http://schemas.openxmlformats.org/presentationml/2006/ole">
            <p:oleObj spid="_x0000_s2050" name="Clip" r:id="rId3" imgW="0" imgH="0" progId="MS_ClipArt_Gallery.2">
              <p:embed/>
            </p:oleObj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GB" smtClean="0"/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250825" y="620713"/>
            <a:ext cx="8664575" cy="5545137"/>
          </a:xfrm>
        </p:spPr>
        <p:txBody>
          <a:bodyPr/>
          <a:lstStyle/>
          <a:p>
            <a:r>
              <a:rPr lang="en-GB" sz="3200" smtClean="0"/>
              <a:t>The reading answer booklet will comprise approximately 35 to 40 questions (totalling 50 marks). The questions are:</a:t>
            </a:r>
          </a:p>
          <a:p>
            <a:r>
              <a:rPr lang="en-GB" sz="3200" smtClean="0"/>
              <a:t>shorter, closed response items (such as multiple choice and matching questions);</a:t>
            </a:r>
          </a:p>
          <a:p>
            <a:r>
              <a:rPr lang="en-GB" sz="3200" smtClean="0"/>
              <a:t>shorter, open response items</a:t>
            </a:r>
          </a:p>
          <a:p>
            <a:r>
              <a:rPr lang="en-GB" sz="3200" smtClean="0"/>
              <a:t>longer, open response items that require children to explain and comment on the texts in order to demonstrate a full understanding.</a:t>
            </a:r>
          </a:p>
          <a:p>
            <a:r>
              <a:rPr lang="en-GB" sz="3200" smtClean="0"/>
              <a:t>Questions are worth 1, 2 or 3 marks.</a:t>
            </a:r>
          </a:p>
          <a:p>
            <a:pPr eaLnBrk="1" hangingPunct="1"/>
            <a:endParaRPr lang="en-GB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0C3CCAB2-5297-4427-906F-12C29A6F2CF5}" type="datetime3">
              <a:rPr lang="en-US"/>
              <a:pPr>
                <a:defRPr/>
              </a:pPr>
              <a:t>14 December 2014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>
                <a:solidFill>
                  <a:schemeClr val="tx1"/>
                </a:solidFill>
              </a:rPr>
              <a:t>English grammar, punctuation and spelling </a:t>
            </a:r>
            <a:r>
              <a:rPr lang="en-US" b="1" dirty="0" smtClean="0"/>
              <a:t>	</a:t>
            </a:r>
            <a:endParaRPr lang="en-US" dirty="0" smtClean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1143000" y="2565400"/>
            <a:ext cx="7772400" cy="3378200"/>
          </a:xfrm>
        </p:spPr>
        <p:txBody>
          <a:bodyPr/>
          <a:lstStyle/>
          <a:p>
            <a:pPr eaLnBrk="1" hangingPunct="1"/>
            <a:r>
              <a:rPr lang="en-GB" sz="3200" smtClean="0"/>
              <a:t>A new statutory test of English grammar, punctuation and spelling was introduced for children at the end of Key Stage 2 from May 2013.</a:t>
            </a:r>
          </a:p>
          <a:p>
            <a:pPr eaLnBrk="1" hangingPunct="1"/>
            <a:endParaRPr lang="en-US" smtClean="0"/>
          </a:p>
        </p:txBody>
      </p:sp>
      <p:sp>
        <p:nvSpPr>
          <p:cNvPr id="5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2507A352-470E-4DAA-9FA2-3BD97F76C90B}" type="datetime3">
              <a:rPr lang="en-US"/>
              <a:pPr>
                <a:defRPr/>
              </a:pPr>
              <a:t>14 December 2014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b="1" smtClean="0">
                <a:solidFill>
                  <a:schemeClr val="tx1"/>
                </a:solidFill>
              </a:rPr>
              <a:t>	</a:t>
            </a:r>
            <a:endParaRPr lang="en-GB" smtClean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1143000" y="1341438"/>
            <a:ext cx="7772400" cy="4602162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GB" sz="3500" dirty="0" smtClean="0"/>
              <a:t>The level 3-5 test  will assess children’s abilities in the following technical aspects of English: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GB" sz="3500" dirty="0" smtClean="0"/>
              <a:t>grammar;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GB" sz="3500" dirty="0" smtClean="0"/>
              <a:t>punctuation;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GB" sz="3500" dirty="0" smtClean="0"/>
              <a:t>spelling;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GB" sz="3500" dirty="0" smtClean="0"/>
              <a:t>vocabulary;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GB" dirty="0" smtClean="0"/>
          </a:p>
        </p:txBody>
      </p:sp>
      <p:sp>
        <p:nvSpPr>
          <p:cNvPr id="5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36EC1F90-87C7-434D-A40C-08F7B7FF754D}" type="datetime3">
              <a:rPr lang="en-US"/>
              <a:pPr>
                <a:defRPr/>
              </a:pPr>
              <a:t>14 December 2014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1116013" y="260350"/>
            <a:ext cx="7772400" cy="1152525"/>
          </a:xfrm>
        </p:spPr>
        <p:txBody>
          <a:bodyPr/>
          <a:lstStyle/>
          <a:p>
            <a:pPr eaLnBrk="1" hangingPunct="1"/>
            <a:r>
              <a:rPr lang="en-GB" smtClean="0">
                <a:solidFill>
                  <a:schemeClr val="tx1"/>
                </a:solidFill>
              </a:rPr>
              <a:t>Examples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1143000" y="1412875"/>
            <a:ext cx="7772400" cy="4530725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en-GB" sz="3200" smtClean="0"/>
              <a:t>Circle all the adverbs in the sentence below.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GB" sz="3200" smtClean="0"/>
              <a:t>Open the drawers carefully and quietly when using the filing cabinet.</a:t>
            </a:r>
          </a:p>
          <a:p>
            <a:pPr eaLnBrk="1" hangingPunct="1"/>
            <a:endParaRPr lang="en-GB" sz="3200" smtClean="0"/>
          </a:p>
          <a:p>
            <a:pPr eaLnBrk="1" hangingPunct="1">
              <a:buFont typeface="Wingdings 2" pitchFamily="18" charset="2"/>
              <a:buNone/>
            </a:pPr>
            <a:r>
              <a:rPr lang="en-GB" sz="3200" smtClean="0"/>
              <a:t>Add a suffix to this word to make an adjective.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GB" sz="3200" smtClean="0"/>
              <a:t>dread ______________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GB" smtClean="0"/>
              <a:t> </a:t>
            </a:r>
          </a:p>
          <a:p>
            <a:pPr eaLnBrk="1" hangingPunct="1"/>
            <a:endParaRPr lang="en-GB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0C3CCAB2-5297-4427-906F-12C29A6F2CF5}" type="datetime3">
              <a:rPr lang="en-US"/>
              <a:pPr>
                <a:defRPr/>
              </a:pPr>
              <a:t>14 December 2014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GB" smtClean="0"/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en-GB" sz="3200" smtClean="0"/>
              <a:t>Complete the sentence below with a contraction that makes sense. </a:t>
            </a:r>
          </a:p>
          <a:p>
            <a:pPr eaLnBrk="1" hangingPunct="1"/>
            <a:endParaRPr lang="en-GB" sz="3200" smtClean="0"/>
          </a:p>
          <a:p>
            <a:pPr eaLnBrk="1" hangingPunct="1">
              <a:buFont typeface="Wingdings 2" pitchFamily="18" charset="2"/>
              <a:buNone/>
            </a:pPr>
            <a:r>
              <a:rPr lang="en-GB" sz="3200" smtClean="0"/>
              <a:t>If you give me the recipe____________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GB" sz="3200" smtClean="0"/>
              <a:t>buy the ingredients on the way home.</a:t>
            </a:r>
          </a:p>
          <a:p>
            <a:pPr eaLnBrk="1" hangingPunct="1"/>
            <a:endParaRPr lang="en-GB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0C3CCAB2-5297-4427-906F-12C29A6F2CF5}" type="datetime3">
              <a:rPr lang="en-US"/>
              <a:pPr>
                <a:defRPr/>
              </a:pPr>
              <a:t>14 December 2014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7200" smtClean="0">
                <a:solidFill>
                  <a:schemeClr val="tx1"/>
                </a:solidFill>
              </a:rPr>
              <a:t>MATHS</a:t>
            </a:r>
            <a:endParaRPr lang="en-GB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334D1A46-0C0D-4281-B59D-2068FDA52F8F}" type="datetime3">
              <a:rPr lang="en-US"/>
              <a:pPr>
                <a:defRPr/>
              </a:pPr>
              <a:t>14 December 2014</a:t>
            </a:fld>
            <a:endParaRPr lang="en-US"/>
          </a:p>
        </p:txBody>
      </p:sp>
      <p:pic>
        <p:nvPicPr>
          <p:cNvPr id="2355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0" y="1219200"/>
            <a:ext cx="19050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GB" smtClean="0"/>
          </a:p>
        </p:txBody>
      </p:sp>
      <p:sp>
        <p:nvSpPr>
          <p:cNvPr id="3076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476250"/>
            <a:ext cx="8229600" cy="5848350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endParaRPr lang="en-GB" sz="2800" smtClean="0"/>
          </a:p>
          <a:p>
            <a:r>
              <a:rPr lang="en-GB" sz="2800" smtClean="0"/>
              <a:t>The levels 3-5 mathematics test consists of:</a:t>
            </a:r>
          </a:p>
          <a:p>
            <a:r>
              <a:rPr lang="en-GB" sz="2800" smtClean="0"/>
              <a:t>two non-calculator papers, Paper 1 and Paper 2, each lasting 45 minutes</a:t>
            </a:r>
          </a:p>
          <a:p>
            <a:r>
              <a:rPr lang="en-GB" sz="2800" smtClean="0"/>
              <a:t>mental mathematics test, with 20 questions of increasing difficulty</a:t>
            </a:r>
          </a:p>
          <a:p>
            <a:r>
              <a:rPr lang="en-GB" sz="2800" smtClean="0"/>
              <a:t>Children’s marks from all three tests are aggregated to calculate their overall mathematics level.</a:t>
            </a:r>
          </a:p>
          <a:p>
            <a:pPr eaLnBrk="1" hangingPunct="1"/>
            <a:r>
              <a:rPr lang="en-GB" sz="2800" smtClean="0"/>
              <a:t>Teachers may read questions in both written papers to pupils if asked.</a:t>
            </a:r>
          </a:p>
          <a:p>
            <a:pPr eaLnBrk="1" hangingPunct="1"/>
            <a:endParaRPr lang="en-GB" sz="3200" smtClean="0"/>
          </a:p>
        </p:txBody>
      </p:sp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6967B28F-9DB2-47F4-8CE9-404D0013899D}" type="datetime3">
              <a:rPr lang="en-US"/>
              <a:pPr>
                <a:defRPr/>
              </a:pPr>
              <a:t>14 December 2014</a:t>
            </a:fld>
            <a:endParaRPr lang="en-US"/>
          </a:p>
        </p:txBody>
      </p:sp>
      <p:graphicFrame>
        <p:nvGraphicFramePr>
          <p:cNvPr id="3074" name="Rectangle 0"/>
          <p:cNvGraphicFramePr>
            <a:graphicFrameLocks/>
          </p:cNvGraphicFramePr>
          <p:nvPr/>
        </p:nvGraphicFramePr>
        <p:xfrm>
          <a:off x="1524000" y="1397000"/>
          <a:ext cx="6096000" cy="4064000"/>
        </p:xfrm>
        <a:graphic>
          <a:graphicData uri="http://schemas.openxmlformats.org/presentationml/2006/ole">
            <p:oleObj spid="_x0000_s3074" name="Clip" r:id="rId3" imgW="0" imgH="0" progId="MS_ClipArt_Gallery.2">
              <p:embed/>
            </p:oleObj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b="1" smtClean="0"/>
              <a:t>What does SATs Stand For?</a:t>
            </a:r>
            <a:endParaRPr lang="en-US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3200" smtClean="0">
                <a:cs typeface="Arial" charset="0"/>
              </a:rPr>
              <a:t>Statutory Assessment Tasks and Tests (also includes Teacher Assessment).</a:t>
            </a:r>
          </a:p>
          <a:p>
            <a:pPr eaLnBrk="1" hangingPunct="1">
              <a:buFont typeface="Wingdings 2" pitchFamily="18" charset="2"/>
              <a:buNone/>
            </a:pPr>
            <a:endParaRPr lang="en-US" sz="3200" smtClean="0">
              <a:cs typeface="Arial" charset="0"/>
            </a:endParaRPr>
          </a:p>
          <a:p>
            <a:pPr eaLnBrk="1" hangingPunct="1"/>
            <a:r>
              <a:rPr lang="en-US" sz="3200" smtClean="0">
                <a:cs typeface="Arial" charset="0"/>
              </a:rPr>
              <a:t>Usually taken at the end of Key Stage 1 (at age 7) and at the end of Key Stage 2 (at age 11).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7CD0C62F-5973-45BF-9995-88891D8C883E}" type="datetime3">
              <a:rPr lang="en-US"/>
              <a:pPr>
                <a:defRPr/>
              </a:pPr>
              <a:t>14 December 2014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7200" b="1" smtClean="0">
                <a:solidFill>
                  <a:schemeClr val="tx1"/>
                </a:solidFill>
              </a:rPr>
              <a:t>SCIENCE</a:t>
            </a:r>
            <a:endParaRPr lang="en-GB" smtClean="0"/>
          </a:p>
        </p:txBody>
      </p:sp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27BC9942-9541-4143-A32A-A3E7E32C7DE5}" type="datetime3">
              <a:rPr lang="en-US"/>
              <a:pPr>
                <a:defRPr/>
              </a:pPr>
              <a:t>14 December 2014</a:t>
            </a:fld>
            <a:endParaRPr lang="en-US"/>
          </a:p>
        </p:txBody>
      </p:sp>
      <p:pic>
        <p:nvPicPr>
          <p:cNvPr id="2458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7400" y="1484313"/>
            <a:ext cx="1944688" cy="2725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smtClean="0"/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mtClean="0"/>
              <a:t>Science sampling tests for children at the end of key stage 2 recommenced in June 2014  on a biennial basis. There will be no science sampling in 2015.</a:t>
            </a:r>
          </a:p>
          <a:p>
            <a:endParaRPr lang="en-GB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5F586F60-DFA1-48DC-B666-5163230D74EB}" type="datetime3">
              <a:rPr lang="en-US" smtClean="0"/>
              <a:pPr>
                <a:defRPr/>
              </a:pPr>
              <a:t>14 December 2014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>
                <a:solidFill>
                  <a:srgbClr val="FFFFFF"/>
                </a:solidFill>
              </a:rPr>
              <a:t>2012013 Test Timetable3 Test  </a:t>
            </a:r>
            <a:r>
              <a:rPr lang="en-GB" dirty="0" smtClean="0">
                <a:solidFill>
                  <a:schemeClr val="tx1"/>
                </a:solidFill>
              </a:rPr>
              <a:t>2015 Test  Timetable</a:t>
            </a:r>
          </a:p>
        </p:txBody>
      </p:sp>
      <p:graphicFrame>
        <p:nvGraphicFramePr>
          <p:cNvPr id="31792" name="Group 48"/>
          <p:cNvGraphicFramePr>
            <a:graphicFrameLocks noGrp="1"/>
          </p:cNvGraphicFramePr>
          <p:nvPr>
            <p:ph type="tbl" idx="1"/>
          </p:nvPr>
        </p:nvGraphicFramePr>
        <p:xfrm>
          <a:off x="900113" y="2205038"/>
          <a:ext cx="7772400" cy="3820478"/>
        </p:xfrm>
        <a:graphic>
          <a:graphicData uri="http://schemas.openxmlformats.org/drawingml/2006/table">
            <a:tbl>
              <a:tblPr/>
              <a:tblGrid>
                <a:gridCol w="1554163"/>
                <a:gridCol w="1554162"/>
                <a:gridCol w="1606559"/>
                <a:gridCol w="1503354"/>
                <a:gridCol w="1554162"/>
              </a:tblGrid>
              <a:tr h="6429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11</a:t>
                      </a:r>
                      <a:r>
                        <a:rPr kumimoji="1" lang="en-US" sz="18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th</a:t>
                      </a:r>
                      <a:r>
                        <a:rPr kumimoji="1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May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12</a:t>
                      </a:r>
                      <a:r>
                        <a:rPr kumimoji="1" lang="en-US" sz="18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th</a:t>
                      </a:r>
                      <a:r>
                        <a:rPr kumimoji="1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May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13</a:t>
                      </a:r>
                      <a:r>
                        <a:rPr kumimoji="1" lang="en-US" sz="18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th</a:t>
                      </a:r>
                      <a:r>
                        <a:rPr kumimoji="1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May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Monotype Sorts" pitchFamily="2" charset="2"/>
                        <a:buNone/>
                        <a:tabLst/>
                        <a:defRPr/>
                      </a:pPr>
                      <a:r>
                        <a:rPr kumimoji="1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14</a:t>
                      </a:r>
                      <a:r>
                        <a:rPr kumimoji="1" lang="en-US" sz="18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th</a:t>
                      </a:r>
                      <a:r>
                        <a:rPr kumimoji="1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May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Monotype Sorts" pitchFamily="2" charset="2"/>
                        <a:buNone/>
                        <a:tabLst/>
                        <a:defRPr/>
                      </a:pPr>
                      <a:r>
                        <a:rPr kumimoji="1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15</a:t>
                      </a:r>
                      <a:r>
                        <a:rPr kumimoji="1" lang="en-US" sz="18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th</a:t>
                      </a:r>
                      <a:r>
                        <a:rPr kumimoji="1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May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334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Reading Test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1 hour</a:t>
                      </a:r>
                      <a:endParaRPr kumimoji="1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Monotype Sorts" pitchFamily="2" charset="2"/>
                        <a:buNone/>
                        <a:tabLst/>
                      </a:pPr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Tahoma" pitchFamily="34" charset="0"/>
                          <a:cs typeface="Tahoma" pitchFamily="34" charset="0"/>
                        </a:rPr>
                        <a:t>English grammar, punctuation and spelling test</a:t>
                      </a:r>
                      <a:endParaRPr kumimoji="1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Mental Maths Test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20 minutes</a:t>
                      </a:r>
                      <a:endParaRPr kumimoji="1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Maths Test B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Monotype Sorts" pitchFamily="2" charset="2"/>
                        <a:buNone/>
                        <a:tabLst/>
                      </a:pPr>
                      <a:endParaRPr kumimoji="1" lang="en-GB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45 minutes</a:t>
                      </a:r>
                      <a:endParaRPr kumimoji="1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Monotype Sorts" pitchFamily="2" charset="2"/>
                        <a:buNone/>
                        <a:tabLst/>
                      </a:pPr>
                      <a:endParaRPr kumimoji="1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334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Monotype Sorts" pitchFamily="2" charset="2"/>
                        <a:buNone/>
                        <a:tabLst/>
                      </a:pPr>
                      <a:endParaRPr kumimoji="1" lang="en-GB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Monotype Sorts" pitchFamily="2" charset="2"/>
                        <a:buNone/>
                        <a:tabLst/>
                      </a:pPr>
                      <a:endParaRPr kumimoji="1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Maths Test A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45 minutes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Monotype Sorts" pitchFamily="2" charset="2"/>
                        <a:buNone/>
                        <a:tabLst/>
                      </a:pPr>
                      <a:endParaRPr kumimoji="1" lang="en-GB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Monotype Sorts" pitchFamily="2" charset="2"/>
                        <a:buNone/>
                        <a:tabLst/>
                      </a:pPr>
                      <a:endParaRPr kumimoji="1" lang="en-GB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334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Level 6 Reading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Level 6 SPAG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Monotype Sorts" pitchFamily="2" charset="2"/>
                        <a:buNone/>
                        <a:tabLst/>
                      </a:pPr>
                      <a:endParaRPr kumimoji="1" lang="en-GB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Level 6  Maths papers 1 &amp; 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Monotype Sorts" pitchFamily="2" charset="2"/>
                        <a:buNone/>
                        <a:tabLst/>
                      </a:pPr>
                      <a:endParaRPr kumimoji="1" lang="en-GB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6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A127EA01-2B4E-4214-8662-89033333F738}" type="datetime3">
              <a:rPr lang="en-US"/>
              <a:pPr>
                <a:defRPr/>
              </a:pPr>
              <a:t>14 December 2014</a:t>
            </a:fld>
            <a:endParaRPr lang="en-US" dirty="0"/>
          </a:p>
        </p:txBody>
      </p:sp>
      <p:pic>
        <p:nvPicPr>
          <p:cNvPr id="2666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80288" y="228600"/>
            <a:ext cx="1535112" cy="153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533400"/>
            <a:ext cx="7772400" cy="139065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/>
              <a:t>What level should                children be at?</a:t>
            </a:r>
            <a:endParaRPr lang="en-US" dirty="0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Around 85%+ of children are at Level 4 by the end of Key Stage 2.  </a:t>
            </a:r>
          </a:p>
          <a:p>
            <a:pPr eaLnBrk="1" hangingPunct="1"/>
            <a:r>
              <a:rPr lang="en-US" sz="3200" smtClean="0"/>
              <a:t>Some children will still be at Level 3 and some children will achieve Level 5 or above.  </a:t>
            </a:r>
          </a:p>
          <a:p>
            <a:pPr eaLnBrk="1" hangingPunct="1"/>
            <a:r>
              <a:rPr lang="en-US" sz="3200" smtClean="0"/>
              <a:t>A small percentage of children will not yet be working at Level 3.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6F422E6A-F1D3-4275-BFB0-1A4CE7125F3C}" type="datetime3">
              <a:rPr lang="en-US"/>
              <a:pPr>
                <a:defRPr/>
              </a:pPr>
              <a:t>14 December 2014</a:t>
            </a:fld>
            <a:endParaRPr lang="en-US"/>
          </a:p>
        </p:txBody>
      </p:sp>
      <p:pic>
        <p:nvPicPr>
          <p:cNvPr id="9221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29400" y="304800"/>
            <a:ext cx="18288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mtClean="0"/>
              <a:t>How are the children assessed?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For children working at Level 3 and above, there are two sorts of assessments:    </a:t>
            </a:r>
          </a:p>
          <a:p>
            <a:pPr eaLnBrk="1" hangingPunct="1"/>
            <a:r>
              <a:rPr lang="en-US" sz="3200" smtClean="0"/>
              <a:t> Tests  </a:t>
            </a:r>
          </a:p>
          <a:p>
            <a:pPr eaLnBrk="1" hangingPunct="1"/>
            <a:r>
              <a:rPr lang="en-US" sz="3200" smtClean="0"/>
              <a:t>Teacher assessments.</a:t>
            </a:r>
          </a:p>
          <a:p>
            <a:pPr eaLnBrk="1" hangingPunct="1"/>
            <a:r>
              <a:rPr lang="en-US" sz="3200" smtClean="0"/>
              <a:t>For children working below Level 3, the only statutory assessment is teacher assessment and those children do not take the tests.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6412E71B-60C6-451C-B2CB-8D5DAFE22E35}" type="datetime3">
              <a:rPr lang="en-US"/>
              <a:pPr>
                <a:defRPr/>
              </a:pPr>
              <a:t>14 December 2014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3600" b="1" smtClean="0">
                <a:solidFill>
                  <a:schemeClr val="tx1"/>
                </a:solidFill>
              </a:rPr>
              <a:t>What does teacher assessment involve and is it different from testing?</a:t>
            </a:r>
            <a:endParaRPr lang="en-GB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smtClean="0"/>
              <a:t>Teacher assessment draws together everything the teacher or teachers know about a child, including observations, marked work and school assessments.</a:t>
            </a:r>
          </a:p>
          <a:p>
            <a:pPr eaLnBrk="1" hangingPunct="1"/>
            <a:r>
              <a:rPr lang="en-GB" smtClean="0"/>
              <a:t>Teacher assessment is not a ‘snapshot’ like tests and is therefore more reliable.</a:t>
            </a:r>
          </a:p>
          <a:p>
            <a:pPr eaLnBrk="1" hangingPunct="1"/>
            <a:r>
              <a:rPr lang="en-GB" smtClean="0"/>
              <a:t>There can be a difference between teacher assessment results and test levels.</a:t>
            </a:r>
          </a:p>
          <a:p>
            <a:pPr eaLnBrk="1" hangingPunct="1"/>
            <a:r>
              <a:rPr lang="en-GB" smtClean="0"/>
              <a:t>Teacher assessment only, is used for children who work below level 3.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3C5373E4-B98B-4AFC-B5A9-A8518D9F2EB9}" type="datetime3">
              <a:rPr lang="en-US"/>
              <a:pPr>
                <a:defRPr/>
              </a:pPr>
              <a:t>14 December 2014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381000"/>
            <a:ext cx="7772400" cy="154305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/>
              <a:t>When do these tests happen?	</a:t>
            </a:r>
            <a:endParaRPr lang="en-US" dirty="0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smtClean="0"/>
          </a:p>
          <a:p>
            <a:pPr eaLnBrk="1" hangingPunct="1"/>
            <a:r>
              <a:rPr lang="en-US" sz="3200" smtClean="0"/>
              <a:t>This year the tests dates will be from the 11</a:t>
            </a:r>
            <a:r>
              <a:rPr lang="en-US" sz="3200" baseline="30000" smtClean="0"/>
              <a:t>th</a:t>
            </a:r>
            <a:r>
              <a:rPr lang="en-US" sz="3200" smtClean="0"/>
              <a:t>  - 15</a:t>
            </a:r>
            <a:r>
              <a:rPr lang="en-US" sz="3200" baseline="30000" smtClean="0"/>
              <a:t>th</a:t>
            </a:r>
            <a:r>
              <a:rPr lang="en-US" sz="3200" smtClean="0"/>
              <a:t> May. </a:t>
            </a:r>
          </a:p>
          <a:p>
            <a:pPr eaLnBrk="1" hangingPunct="1"/>
            <a:r>
              <a:rPr lang="en-US" sz="3200" smtClean="0"/>
              <a:t> It is a busy week for children and staff alike.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9AAAC389-3A33-445F-A365-D91EC4951675}" type="datetime3">
              <a:rPr lang="en-US"/>
              <a:pPr>
                <a:defRPr/>
              </a:pPr>
              <a:t>14 December 2014</a:t>
            </a:fld>
            <a:endParaRPr lang="en-US"/>
          </a:p>
        </p:txBody>
      </p:sp>
      <p:pic>
        <p:nvPicPr>
          <p:cNvPr id="12293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2225" y="4724400"/>
            <a:ext cx="1828800" cy="139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7772400" cy="1162050"/>
          </a:xfrm>
        </p:spPr>
        <p:txBody>
          <a:bodyPr/>
          <a:lstStyle/>
          <a:p>
            <a:pPr eaLnBrk="1" hangingPunct="1"/>
            <a:r>
              <a:rPr lang="en-GB" b="1" smtClean="0">
                <a:solidFill>
                  <a:schemeClr val="tx1"/>
                </a:solidFill>
              </a:rPr>
              <a:t>How is SATs week  organised?</a:t>
            </a:r>
            <a:endParaRPr lang="en-GB" smtClean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524000"/>
            <a:ext cx="8305800" cy="4419600"/>
          </a:xfrm>
        </p:spPr>
        <p:txBody>
          <a:bodyPr>
            <a:normAutofit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GB" sz="2500" smtClean="0"/>
              <a:t>A timetable is issued to school, telling us                  on which days tests must be administered.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GB" sz="2500" smtClean="0"/>
              <a:t>We can determine at what time tests begin.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GB" sz="2500" smtClean="0"/>
              <a:t>All children must sit the tests at the same time.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GB" sz="2500" smtClean="0"/>
              <a:t>Test papers can only be opened 1 hour before the tests begin.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GB" sz="2500" smtClean="0"/>
              <a:t>Tests are completed in classrooms, with any displays that may help covered over.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GB" sz="2500" smtClean="0"/>
              <a:t>The LA monitor 10% of schools per year.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GB" sz="2500" smtClean="0"/>
              <a:t>Children are divided into groups for test administration to ensure they are properly supported and feel secure.</a:t>
            </a:r>
            <a:endParaRPr lang="en-GB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GB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GB" smtClean="0"/>
          </a:p>
        </p:txBody>
      </p:sp>
      <p:sp>
        <p:nvSpPr>
          <p:cNvPr id="5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2E9A42FC-0B65-489E-92E2-52A1DB79DB2E}" type="datetime3">
              <a:rPr lang="en-US"/>
              <a:pPr>
                <a:defRPr/>
              </a:pPr>
              <a:t>14 December 2014</a:t>
            </a:fld>
            <a:endParaRPr lang="en-US"/>
          </a:p>
        </p:txBody>
      </p:sp>
      <p:pic>
        <p:nvPicPr>
          <p:cNvPr id="13317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24750" y="1557338"/>
            <a:ext cx="1220788" cy="1220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772400" cy="5334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sz="3800" b="1" dirty="0" smtClean="0">
                <a:solidFill>
                  <a:schemeClr val="tx1"/>
                </a:solidFill>
              </a:rPr>
              <a:t>What help can children have?</a:t>
            </a:r>
            <a:endParaRPr lang="en-GB" dirty="0" smtClean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1052513"/>
            <a:ext cx="8382000" cy="4953000"/>
          </a:xfrm>
        </p:spPr>
        <p:txBody>
          <a:bodyPr>
            <a:normAutofit fontScale="925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GB" sz="2500" dirty="0" smtClean="0"/>
              <a:t>In the reading test, children must read the text and questions by themselves, but MAY have help recording their answers, if this is done in a normal classroom situation.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GB" sz="2500" smtClean="0"/>
              <a:t>In the maths and SPAG papers </a:t>
            </a:r>
            <a:r>
              <a:rPr lang="en-GB" sz="2500" dirty="0" smtClean="0"/>
              <a:t>teachers can read questions to any child who asks, some children will have the whole paper read to them, on a one to one.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GB" sz="2500" dirty="0" smtClean="0"/>
              <a:t>Teachers can encourage, but not guide or say that an answer is correct or incorrect.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GB" sz="2500" dirty="0" smtClean="0"/>
              <a:t>Some children can be given up to 25% extra time if they have identified learning needs.   This has to be applied for in advance.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GB" sz="2500" dirty="0" smtClean="0"/>
              <a:t>Words on a test paper can be transcribed where a marker may not be able to read a child’s answer.</a:t>
            </a:r>
            <a:endParaRPr lang="en-GB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GB" dirty="0" smtClean="0"/>
          </a:p>
        </p:txBody>
      </p:sp>
      <p:sp>
        <p:nvSpPr>
          <p:cNvPr id="5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8FDA65F5-7445-45E5-A83F-F45BCFC9CA5B}" type="datetime3">
              <a:rPr lang="en-US"/>
              <a:pPr>
                <a:defRPr/>
              </a:pPr>
              <a:t>14 December 2014</a:t>
            </a:fld>
            <a:endParaRPr lang="en-US"/>
          </a:p>
        </p:txBody>
      </p:sp>
      <p:pic>
        <p:nvPicPr>
          <p:cNvPr id="14341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51725" y="0"/>
            <a:ext cx="1116013" cy="111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457200"/>
            <a:ext cx="7772400" cy="857250"/>
          </a:xfrm>
        </p:spPr>
        <p:txBody>
          <a:bodyPr/>
          <a:lstStyle/>
          <a:p>
            <a:pPr eaLnBrk="1" hangingPunct="1"/>
            <a:r>
              <a:rPr lang="en-GB" b="1" smtClean="0">
                <a:solidFill>
                  <a:schemeClr val="tx1"/>
                </a:solidFill>
              </a:rPr>
              <a:t>How can parents help?</a:t>
            </a:r>
            <a:r>
              <a:rPr lang="en-GB" smtClean="0"/>
              <a:t>	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1143000" y="1371600"/>
            <a:ext cx="7772400" cy="4572000"/>
          </a:xfrm>
        </p:spPr>
        <p:txBody>
          <a:bodyPr/>
          <a:lstStyle/>
          <a:p>
            <a:pPr eaLnBrk="1" hangingPunct="1"/>
            <a:r>
              <a:rPr lang="en-GB" sz="2700" smtClean="0"/>
              <a:t>The best help is interest taken in           learning and progress.</a:t>
            </a:r>
          </a:p>
          <a:p>
            <a:pPr eaLnBrk="1" hangingPunct="1"/>
            <a:r>
              <a:rPr lang="en-GB" sz="2700" smtClean="0"/>
              <a:t>Attending meetings and parents evenings.</a:t>
            </a:r>
          </a:p>
          <a:p>
            <a:pPr eaLnBrk="1" hangingPunct="1"/>
            <a:r>
              <a:rPr lang="en-GB" sz="2700" smtClean="0"/>
              <a:t>Supporting home learning.</a:t>
            </a:r>
          </a:p>
          <a:p>
            <a:pPr eaLnBrk="1" hangingPunct="1"/>
            <a:r>
              <a:rPr lang="en-GB" sz="2700" smtClean="0"/>
              <a:t>Not putting children under too much pressure Ensuring children arrive for tests:</a:t>
            </a:r>
          </a:p>
          <a:p>
            <a:pPr eaLnBrk="1" hangingPunct="1">
              <a:buFont typeface="Monotype Sorts" pitchFamily="2" charset="2"/>
              <a:buNone/>
            </a:pPr>
            <a:r>
              <a:rPr lang="en-GB" sz="2700" smtClean="0"/>
              <a:t>	-	in good time</a:t>
            </a:r>
          </a:p>
          <a:p>
            <a:pPr eaLnBrk="1" hangingPunct="1">
              <a:buFont typeface="Monotype Sorts" pitchFamily="2" charset="2"/>
              <a:buNone/>
            </a:pPr>
            <a:r>
              <a:rPr lang="en-GB" sz="2700" smtClean="0"/>
              <a:t>	-	having had breakfast</a:t>
            </a:r>
          </a:p>
          <a:p>
            <a:pPr eaLnBrk="1" hangingPunct="1">
              <a:buFont typeface="Monotype Sorts" pitchFamily="2" charset="2"/>
              <a:buNone/>
            </a:pPr>
            <a:r>
              <a:rPr lang="en-GB" sz="2700" smtClean="0"/>
              <a:t>	-	having gone to bed at a reasonable time</a:t>
            </a:r>
            <a:endParaRPr lang="en-GB" smtClean="0"/>
          </a:p>
        </p:txBody>
      </p:sp>
      <p:sp>
        <p:nvSpPr>
          <p:cNvPr id="5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1716C401-D89C-4704-B3DC-73615564C234}" type="datetime3">
              <a:rPr lang="en-US"/>
              <a:pPr>
                <a:defRPr/>
              </a:pPr>
              <a:t>14 December 2014</a:t>
            </a:fld>
            <a:endParaRPr lang="en-US"/>
          </a:p>
        </p:txBody>
      </p:sp>
      <p:pic>
        <p:nvPicPr>
          <p:cNvPr id="15365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10400" y="381000"/>
            <a:ext cx="18288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1227</TotalTime>
  <Words>949</Words>
  <Application>Microsoft Office PowerPoint</Application>
  <PresentationFormat>On-screen Show (4:3)</PresentationFormat>
  <Paragraphs>127</Paragraphs>
  <Slides>22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1" baseType="lpstr">
      <vt:lpstr>Arial</vt:lpstr>
      <vt:lpstr>Calibri</vt:lpstr>
      <vt:lpstr>Constantia</vt:lpstr>
      <vt:lpstr>Wingdings 2</vt:lpstr>
      <vt:lpstr>Times New Roman</vt:lpstr>
      <vt:lpstr>Monotype Sorts</vt:lpstr>
      <vt:lpstr>Tahoma</vt:lpstr>
      <vt:lpstr>Flow</vt:lpstr>
      <vt:lpstr>Microsoft Clip Gallery</vt:lpstr>
      <vt:lpstr>Information for Parents on Key Stage 2 SATs</vt:lpstr>
      <vt:lpstr>What does SATs Stand For?</vt:lpstr>
      <vt:lpstr>What level should                children be at?</vt:lpstr>
      <vt:lpstr>How are the children assessed?</vt:lpstr>
      <vt:lpstr>What does teacher assessment involve and is it different from testing?</vt:lpstr>
      <vt:lpstr>When do these tests happen? </vt:lpstr>
      <vt:lpstr>How is SATs week  organised?</vt:lpstr>
      <vt:lpstr>What help can children have?</vt:lpstr>
      <vt:lpstr>How can parents help? </vt:lpstr>
      <vt:lpstr>What do the tests involve?</vt:lpstr>
      <vt:lpstr>ENGLISH</vt:lpstr>
      <vt:lpstr>Reading Comprehension </vt:lpstr>
      <vt:lpstr>Slide 13</vt:lpstr>
      <vt:lpstr>English grammar, punctuation and spelling  </vt:lpstr>
      <vt:lpstr> </vt:lpstr>
      <vt:lpstr>Examples</vt:lpstr>
      <vt:lpstr>Slide 17</vt:lpstr>
      <vt:lpstr>MATHS</vt:lpstr>
      <vt:lpstr>Slide 19</vt:lpstr>
      <vt:lpstr>SCIENCE</vt:lpstr>
      <vt:lpstr>Slide 21</vt:lpstr>
      <vt:lpstr>2012013 Test Timetable3 Test  2015 Test  Timetable</vt:lpstr>
    </vt:vector>
  </TitlesOfParts>
  <Company>RM Connect Network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Information for Parents on Key Stage 2 SATs</dc:title>
  <dc:creator>Research Machines plc</dc:creator>
  <cp:lastModifiedBy>User</cp:lastModifiedBy>
  <cp:revision>166</cp:revision>
  <cp:lastPrinted>2003-03-31T13:48:33Z</cp:lastPrinted>
  <dcterms:created xsi:type="dcterms:W3CDTF">2003-03-31T11:13:22Z</dcterms:created>
  <dcterms:modified xsi:type="dcterms:W3CDTF">2014-12-15T00:01:00Z</dcterms:modified>
</cp:coreProperties>
</file>